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710" y="1600200"/>
            <a:ext cx="990553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92127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1" y="6080760"/>
            <a:ext cx="12193406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811" y="1905000"/>
            <a:ext cx="9146380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09" y="5029200"/>
            <a:ext cx="8231742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2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16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6981" y="609600"/>
            <a:ext cx="1143299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809" y="609600"/>
            <a:ext cx="7698203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54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900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0" y="1905000"/>
            <a:ext cx="9146382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09" y="4876800"/>
            <a:ext cx="8231742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rgbClr val="404040"/>
                </a:solidFill>
              </a:rPr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>
                <a:solidFill>
                  <a:srgbClr val="404040"/>
                </a:solidFill>
              </a:rPr>
              <a:pPr/>
              <a:t>11/22/2020</a:t>
            </a:fld>
            <a:endParaRPr>
              <a:solidFill>
                <a:srgbClr val="4040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>
                <a:solidFill>
                  <a:srgbClr val="404040"/>
                </a:solidFill>
              </a:rPr>
              <a:pPr/>
              <a:t>‹#›</a:t>
            </a:fld>
            <a:endParaRPr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54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810" y="1904999"/>
            <a:ext cx="4436719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472" y="1904999"/>
            <a:ext cx="4436719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335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1828801"/>
            <a:ext cx="442075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0" y="2590801"/>
            <a:ext cx="442075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8442" y="1828801"/>
            <a:ext cx="442075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8442" y="2590801"/>
            <a:ext cx="442075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65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475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1" y="6309360"/>
            <a:ext cx="12193406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74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927" y="1019175"/>
            <a:ext cx="6128076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5278" y="1371600"/>
            <a:ext cx="3125014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2319" y="1293495"/>
            <a:ext cx="5579293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5278" y="3536830"/>
            <a:ext cx="3125014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306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927" y="1019175"/>
            <a:ext cx="6128076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5278" y="1371600"/>
            <a:ext cx="3125014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855" y="1202055"/>
            <a:ext cx="5762221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5278" y="3536830"/>
            <a:ext cx="3125014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5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1" y="6309360"/>
            <a:ext cx="12193406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92127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3273" y="609600"/>
            <a:ext cx="914592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273" y="1905000"/>
            <a:ext cx="914592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891" y="6516865"/>
            <a:ext cx="606372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6445" y="6516865"/>
            <a:ext cx="1327968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>
                <a:solidFill>
                  <a:prstClr val="white"/>
                </a:solidFill>
              </a:rPr>
              <a:pPr/>
              <a:t>11/22/2020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2629" y="6516865"/>
            <a:ext cx="93656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5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3752" y="2636912"/>
            <a:ext cx="414312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dirty="0">
                <a:solidFill>
                  <a:srgbClr val="B11016"/>
                </a:solidFill>
                <a:latin typeface="Rockwell" panose="02060603020205020403" pitchFamily="18" charset="0"/>
              </a:rPr>
              <a:t>Respiratory Acidosis</a:t>
            </a:r>
            <a:endParaRPr lang="en-IN" sz="3000" dirty="0">
              <a:solidFill>
                <a:srgbClr val="40404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362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1" y="0"/>
            <a:ext cx="121888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Causes of Respiratory Alkalosis</a:t>
            </a:r>
            <a:endParaRPr lang="en-IN" sz="3000" dirty="0">
              <a:solidFill>
                <a:srgbClr val="00B05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30" y="589303"/>
            <a:ext cx="109151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A. </a:t>
            </a:r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CNS stimulation and </a:t>
            </a:r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hyperventilation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lvl="2"/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Voluntary/psychogenic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/ anxiety/pain</a:t>
            </a:r>
          </a:p>
          <a:p>
            <a:pPr lvl="2"/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Pregnancy</a:t>
            </a:r>
          </a:p>
          <a:p>
            <a:pPr lvl="2"/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Brainstem lesions</a:t>
            </a:r>
          </a:p>
          <a:p>
            <a:pPr lvl="2"/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Encephalitis</a:t>
            </a:r>
          </a:p>
          <a:p>
            <a:pPr lvl="2"/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Salicylate intoxication</a:t>
            </a:r>
          </a:p>
          <a:p>
            <a:pPr lvl="2"/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Sepsis</a:t>
            </a:r>
          </a:p>
          <a:p>
            <a:pPr lvl="2"/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Cirrhosis of liver.</a:t>
            </a:r>
          </a:p>
        </p:txBody>
      </p:sp>
    </p:spTree>
    <p:extLst>
      <p:ext uri="{BB962C8B-B14F-4D97-AF65-F5344CB8AC3E}">
        <p14:creationId xmlns:p14="http://schemas.microsoft.com/office/powerpoint/2010/main" val="952122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260649"/>
            <a:ext cx="121888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B. </a:t>
            </a:r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Stimulation of </a:t>
            </a:r>
            <a:r>
              <a:rPr lang="en-IN" sz="3000" b="1" dirty="0" err="1">
                <a:solidFill>
                  <a:srgbClr val="7030A0"/>
                </a:solidFill>
                <a:latin typeface="Rockwell" panose="02060603020205020403" pitchFamily="18" charset="0"/>
              </a:rPr>
              <a:t>intrathoracic</a:t>
            </a:r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 receptors</a:t>
            </a:r>
          </a:p>
          <a:p>
            <a:pPr algn="just"/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Pneumothorax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hemothorax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flail chest,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pneumonia, asthma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pulmonary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edema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pulmonary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embolism, pulmonary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fibrosis,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acute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respiratory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distress syndrome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  <a:p>
            <a:pPr algn="just"/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C. </a:t>
            </a:r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Stimulation of peripheral chemoreceptor</a:t>
            </a:r>
          </a:p>
          <a:p>
            <a:pPr algn="just"/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High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altitude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hypoxemia, Hypotension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severe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anemia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	Drowning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aspiration,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pneumonia.</a:t>
            </a:r>
          </a:p>
          <a:p>
            <a:pPr algn="just"/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D. Drugs</a:t>
            </a:r>
          </a:p>
          <a:p>
            <a:pPr algn="just"/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Respiratory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stimulants (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doxapram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nikethamide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)</a:t>
            </a:r>
          </a:p>
          <a:p>
            <a:pPr algn="just"/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Salicylates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Nicotine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Epinephrine/nor-epinephrine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4260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1"/>
            <a:ext cx="121888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Clinical </a:t>
            </a: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Features</a:t>
            </a:r>
          </a:p>
          <a:p>
            <a:pPr algn="just"/>
            <a:endParaRPr lang="en-IN" sz="3000" b="1" dirty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clinical features are variable and depends on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primary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disorder, rate of onset and severity of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respiratory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alkalosis.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usual initial symptoms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include tingling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sensation in the extremities, and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circumoral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region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lightheadedness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and confusion.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Later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muscle cramps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carpopedal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spasm and brisk deep tendon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reflexes may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be noted.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Cardiac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arrhythmias and seizures may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also occur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 severe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cases.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occurrence of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symptomatic respiratory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alkalosis or PCO2&lt; 20-25 mmHg 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critically ill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patients suggests a grave prognosis.</a:t>
            </a:r>
          </a:p>
        </p:txBody>
      </p:sp>
    </p:spTree>
    <p:extLst>
      <p:ext uri="{BB962C8B-B14F-4D97-AF65-F5344CB8AC3E}">
        <p14:creationId xmlns:p14="http://schemas.microsoft.com/office/powerpoint/2010/main" val="1980973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188640"/>
            <a:ext cx="121888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Diagnosis and Treatment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diagnosis can be established by the history,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physical examination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and laboratory data including ABG.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treatment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is directed towards the underlying cause.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Often, no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treatment is required for mild respiratory alkalosis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if it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is not associated with symptoms</a:t>
            </a:r>
            <a:r>
              <a:rPr lang="en-IN" dirty="0">
                <a:solidFill>
                  <a:srgbClr val="0070C0"/>
                </a:solidFill>
                <a:latin typeface="Times New Roman" panose="02020603050405020304" pitchFamily="18" charset="0"/>
              </a:rPr>
              <a:t>.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8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1484785"/>
            <a:ext cx="12188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800" dirty="0">
                <a:solidFill>
                  <a:srgbClr val="FF0000"/>
                </a:solidFill>
                <a:latin typeface="Rockwell" panose="02060603020205020403" pitchFamily="18" charset="0"/>
              </a:rPr>
              <a:t>Any doubts??</a:t>
            </a:r>
            <a:endParaRPr lang="en-IN" sz="4800" dirty="0">
              <a:solidFill>
                <a:srgbClr val="FF000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0939" y="5733256"/>
            <a:ext cx="5448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404040"/>
                </a:solidFill>
                <a:latin typeface="Rockwell" panose="02060603020205020403" pitchFamily="18" charset="0"/>
              </a:rPr>
              <a:t>https://www.facebook.com/Dr.Arunramagirinair/</a:t>
            </a:r>
          </a:p>
        </p:txBody>
      </p:sp>
    </p:spTree>
    <p:extLst>
      <p:ext uri="{BB962C8B-B14F-4D97-AF65-F5344CB8AC3E}">
        <p14:creationId xmlns:p14="http://schemas.microsoft.com/office/powerpoint/2010/main" val="2632640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" y="908721"/>
            <a:ext cx="120710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Respiratory acidosis is characterized by a primary rise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 PCO2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and is invariably due to alveolar hypoventilation.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CO2 retention is invariably associated with hypoxemia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and may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even cause death before PCO2 levels reach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over 80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mmHg.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acute respiratory acidosis, for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every 10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mmHg increase in PCO2, the bicarbonate will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increase by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1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mmol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/L.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chronic respiratory acidosis, the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renal mechanisms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play a role and cause elevation of HCO3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by 4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mEq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/L for every 10 mmHg rise in PCO2.</a:t>
            </a:r>
          </a:p>
        </p:txBody>
      </p:sp>
    </p:spTree>
    <p:extLst>
      <p:ext uri="{BB962C8B-B14F-4D97-AF65-F5344CB8AC3E}">
        <p14:creationId xmlns:p14="http://schemas.microsoft.com/office/powerpoint/2010/main" val="25057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1"/>
            <a:ext cx="12188825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dirty="0">
                <a:solidFill>
                  <a:srgbClr val="034EA3"/>
                </a:solidFill>
                <a:latin typeface="Rockwell" panose="02060603020205020403" pitchFamily="18" charset="0"/>
              </a:rPr>
              <a:t>Causes of Respiratory Acidosis</a:t>
            </a:r>
          </a:p>
          <a:p>
            <a:r>
              <a:rPr lang="en-IN" sz="2700" dirty="0">
                <a:solidFill>
                  <a:srgbClr val="231F20"/>
                </a:solidFill>
                <a:latin typeface="Rockwell" panose="02060603020205020403" pitchFamily="18" charset="0"/>
              </a:rPr>
              <a:t>1. </a:t>
            </a:r>
            <a:r>
              <a:rPr lang="en-IN" sz="2700" b="1" dirty="0">
                <a:solidFill>
                  <a:srgbClr val="231F20"/>
                </a:solidFill>
                <a:latin typeface="Rockwell" panose="02060603020205020403" pitchFamily="18" charset="0"/>
              </a:rPr>
              <a:t>Neurologic causes:</a:t>
            </a:r>
          </a:p>
          <a:p>
            <a:r>
              <a:rPr lang="en-IN" sz="2700" dirty="0">
                <a:solidFill>
                  <a:srgbClr val="7030A0"/>
                </a:solidFill>
                <a:latin typeface="Rockwell" panose="02060603020205020403" pitchFamily="18" charset="0"/>
              </a:rPr>
              <a:t>	a</a:t>
            </a:r>
            <a:r>
              <a:rPr lang="en-IN" sz="2700" dirty="0">
                <a:solidFill>
                  <a:srgbClr val="7030A0"/>
                </a:solidFill>
                <a:latin typeface="Rockwell" panose="02060603020205020403" pitchFamily="18" charset="0"/>
              </a:rPr>
              <a:t>. Inhibition of respiratory </a:t>
            </a:r>
            <a:r>
              <a:rPr lang="en-IN" sz="2700" dirty="0" err="1">
                <a:solidFill>
                  <a:srgbClr val="7030A0"/>
                </a:solidFill>
                <a:latin typeface="Rockwell" panose="02060603020205020403" pitchFamily="18" charset="0"/>
              </a:rPr>
              <a:t>center</a:t>
            </a:r>
            <a:r>
              <a:rPr lang="en-IN" sz="2700" dirty="0">
                <a:solidFill>
                  <a:srgbClr val="7030A0"/>
                </a:solidFill>
                <a:latin typeface="Rockwell" panose="02060603020205020403" pitchFamily="18" charset="0"/>
              </a:rPr>
              <a:t> (central)</a:t>
            </a:r>
          </a:p>
          <a:p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		General </a:t>
            </a:r>
            <a:r>
              <a:rPr lang="en-IN" sz="2700" dirty="0" err="1">
                <a:solidFill>
                  <a:srgbClr val="0070C0"/>
                </a:solidFill>
                <a:latin typeface="Rockwell" panose="02060603020205020403" pitchFamily="18" charset="0"/>
              </a:rPr>
              <a:t>anesthesia</a:t>
            </a:r>
            <a:endParaRPr lang="en-IN" sz="27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		Sedative </a:t>
            </a:r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overdose</a:t>
            </a:r>
          </a:p>
          <a:p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		Head </a:t>
            </a:r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injury/cerebrovascular accident/tumours</a:t>
            </a:r>
          </a:p>
          <a:p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		Encephalitis/brainstem </a:t>
            </a:r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lesions</a:t>
            </a:r>
          </a:p>
          <a:p>
            <a:r>
              <a:rPr lang="en-IN" sz="2700" dirty="0">
                <a:solidFill>
                  <a:srgbClr val="7030A0"/>
                </a:solidFill>
                <a:latin typeface="Rockwell" panose="02060603020205020403" pitchFamily="18" charset="0"/>
              </a:rPr>
              <a:t>	b</a:t>
            </a:r>
            <a:r>
              <a:rPr lang="en-IN" sz="2700" dirty="0">
                <a:solidFill>
                  <a:srgbClr val="7030A0"/>
                </a:solidFill>
                <a:latin typeface="Rockwell" panose="02060603020205020403" pitchFamily="18" charset="0"/>
              </a:rPr>
              <a:t>. Neuromuscular causes:</a:t>
            </a:r>
          </a:p>
          <a:p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		Spinal </a:t>
            </a:r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cord injury</a:t>
            </a:r>
          </a:p>
          <a:p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		Poliomyelitis</a:t>
            </a:r>
            <a:endParaRPr lang="en-IN" sz="27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		Multiple </a:t>
            </a:r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sclerosis</a:t>
            </a:r>
          </a:p>
          <a:p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		Muscular </a:t>
            </a:r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dystrophy</a:t>
            </a:r>
          </a:p>
          <a:p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		</a:t>
            </a:r>
            <a:r>
              <a:rPr lang="en-IN" sz="2700" dirty="0" err="1">
                <a:solidFill>
                  <a:srgbClr val="0070C0"/>
                </a:solidFill>
                <a:latin typeface="Rockwell" panose="02060603020205020403" pitchFamily="18" charset="0"/>
              </a:rPr>
              <a:t>Guillain-Barré</a:t>
            </a:r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syndrome</a:t>
            </a:r>
          </a:p>
          <a:p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		Status </a:t>
            </a:r>
            <a:r>
              <a:rPr lang="en-IN" sz="2700" dirty="0" err="1">
                <a:solidFill>
                  <a:srgbClr val="0070C0"/>
                </a:solidFill>
                <a:latin typeface="Rockwell" panose="02060603020205020403" pitchFamily="18" charset="0"/>
              </a:rPr>
              <a:t>epilepticus</a:t>
            </a:r>
            <a:endParaRPr lang="en-IN" sz="27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		Amyotrophic </a:t>
            </a:r>
            <a:r>
              <a:rPr lang="en-IN" sz="2700" dirty="0">
                <a:solidFill>
                  <a:srgbClr val="0070C0"/>
                </a:solidFill>
                <a:latin typeface="Rockwell" panose="02060603020205020403" pitchFamily="18" charset="0"/>
              </a:rPr>
              <a:t>lateral sclerosis</a:t>
            </a:r>
          </a:p>
        </p:txBody>
      </p:sp>
    </p:spTree>
    <p:extLst>
      <p:ext uri="{BB962C8B-B14F-4D97-AF65-F5344CB8AC3E}">
        <p14:creationId xmlns:p14="http://schemas.microsoft.com/office/powerpoint/2010/main" val="1892490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" y="692696"/>
            <a:ext cx="110629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2. </a:t>
            </a: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Respiratory muscle paralysis</a:t>
            </a: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:</a:t>
            </a:r>
            <a:endParaRPr lang="en-IN" sz="3000" b="1" dirty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Tetanus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botulism</a:t>
            </a: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Myasthenic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crisis</a:t>
            </a: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Periodic paralysis</a:t>
            </a: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Diaphragmatic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paralysis</a:t>
            </a: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Myopathies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Succinyl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choline administration</a:t>
            </a: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Organophosphorus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poisoning</a:t>
            </a:r>
          </a:p>
        </p:txBody>
      </p:sp>
    </p:spTree>
    <p:extLst>
      <p:ext uri="{BB962C8B-B14F-4D97-AF65-F5344CB8AC3E}">
        <p14:creationId xmlns:p14="http://schemas.microsoft.com/office/powerpoint/2010/main" val="3207414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87" y="620689"/>
            <a:ext cx="120710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3. </a:t>
            </a: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Upper and lower airway obstruction</a:t>
            </a: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Obesity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Sleep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apnea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Aspiration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Laryngeal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edema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/ vocal cord palsy</a:t>
            </a: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Bronchoconstriction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Emphysema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Chronic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interstitial lung disease</a:t>
            </a: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Pleural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thickening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/ lung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stiffening</a:t>
            </a:r>
          </a:p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Thymoma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/ aortic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aneurysm</a:t>
            </a:r>
          </a:p>
        </p:txBody>
      </p:sp>
    </p:spTree>
    <p:extLst>
      <p:ext uri="{BB962C8B-B14F-4D97-AF65-F5344CB8AC3E}">
        <p14:creationId xmlns:p14="http://schemas.microsoft.com/office/powerpoint/2010/main" val="3770325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0"/>
            <a:ext cx="1218882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Clinical Features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Hypercarbia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(CO2 retention) and hypoxemia (low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PaO2) often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coexist.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usual symptoms include severe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breathlessness, disorientation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confusion, tremor,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myoclonus, headache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asterixis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incoherence and drowsiness.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Blurring of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optic disc, papilledema and symptoms of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increased intracranial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pressure are due to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vasodilatory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effects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of CO2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Sometimes, injudicious administration of high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flow O2 may precipitate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coma.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vascular manifestations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are due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to vasodilatation.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Congestive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cardiac failure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and cardiac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arrhythmias may occur. These patients may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also develop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salt and fluid retention.</a:t>
            </a:r>
          </a:p>
        </p:txBody>
      </p:sp>
    </p:spTree>
    <p:extLst>
      <p:ext uri="{BB962C8B-B14F-4D97-AF65-F5344CB8AC3E}">
        <p14:creationId xmlns:p14="http://schemas.microsoft.com/office/powerpoint/2010/main" val="3673565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0"/>
            <a:ext cx="1218882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Treatment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Hypoxemia is mainly responsible for the mortality.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Therefore, careful O2 administration is the mainstay 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treatment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Injudicious O2 administration may lead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to worsening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of hypoxemia due to suppression of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respiratory drive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particularly in patients with chronic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obstructive airway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disease.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acute respiratory acidosis, the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treatment principles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include maintenance of airway,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administration of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oxygen and judicious use of antibiotics,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bronchodilators and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corticosteroids.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Noninvasive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ventilation or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intubation and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mechanical ventilation may be used for more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severe cases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with pH&lt;7.0 and PCO2 &gt; 80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Bicarbonate administration may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be necessary to bring the pH to 7.2.</a:t>
            </a:r>
          </a:p>
        </p:txBody>
      </p:sp>
    </p:spTree>
    <p:extLst>
      <p:ext uri="{BB962C8B-B14F-4D97-AF65-F5344CB8AC3E}">
        <p14:creationId xmlns:p14="http://schemas.microsoft.com/office/powerpoint/2010/main" val="29693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5721" y="2636912"/>
            <a:ext cx="42954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dirty="0">
                <a:solidFill>
                  <a:srgbClr val="B11016"/>
                </a:solidFill>
                <a:latin typeface="Rockwell" panose="02060603020205020403" pitchFamily="18" charset="0"/>
              </a:rPr>
              <a:t>Respiratory Alkalosis</a:t>
            </a:r>
            <a:endParaRPr lang="en-IN" sz="3000" dirty="0">
              <a:solidFill>
                <a:srgbClr val="40404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25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260649"/>
            <a:ext cx="121888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Respiratory alkalosis is characterised by a primary fall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 PCO2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rate of production of CO2 in the body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is relatively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constant. Therefore, any fall in PCO2 can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only be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due to alveolar hyperventilation.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It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is a common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acidbase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disorder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and occurs in normal pregnancy and at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high altitude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It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also occurs in critically ill patients as a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simple disorder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or as a part of mixed disorder. 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primary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fall 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PCO2 does not increase pH to levels above 7.55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and severe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alkalemia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is unlikely.</a:t>
            </a:r>
          </a:p>
        </p:txBody>
      </p:sp>
    </p:spTree>
    <p:extLst>
      <p:ext uri="{BB962C8B-B14F-4D97-AF65-F5344CB8AC3E}">
        <p14:creationId xmlns:p14="http://schemas.microsoft.com/office/powerpoint/2010/main" val="177994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Euphemia</vt:lpstr>
      <vt:lpstr>Rockwell</vt:lpstr>
      <vt:lpstr>Times New Roman</vt:lpstr>
      <vt:lpstr>Wingdings</vt:lpstr>
      <vt:lpstr>Striped Border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2020-11-22T03:10:35Z</dcterms:created>
  <dcterms:modified xsi:type="dcterms:W3CDTF">2020-11-22T03:11:10Z</dcterms:modified>
</cp:coreProperties>
</file>